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3"/>
  </p:notesMasterIdLst>
  <p:sldIdLst>
    <p:sldId id="256" r:id="rId3"/>
    <p:sldId id="343" r:id="rId4"/>
    <p:sldId id="345" r:id="rId5"/>
    <p:sldId id="338" r:id="rId6"/>
    <p:sldId id="339" r:id="rId7"/>
    <p:sldId id="341" r:id="rId8"/>
    <p:sldId id="340" r:id="rId9"/>
    <p:sldId id="342" r:id="rId10"/>
    <p:sldId id="337" r:id="rId11"/>
    <p:sldId id="336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ia" initials="SC" lastIdx="2" clrIdx="0"/>
  <p:cmAuthor id="2" name="Pierluigi Reali" initials="PR" lastIdx="15" clrIdx="1"/>
  <p:cmAuthor id="3" name="Martina Mandorlini" initials="MM" lastIdx="1" clrIdx="2">
    <p:extLst>
      <p:ext uri="{19B8F6BF-5375-455C-9EA6-DF929625EA0E}">
        <p15:presenceInfo xmlns:p15="http://schemas.microsoft.com/office/powerpoint/2012/main" userId="Martina Mandorl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  <a:srgbClr val="3D6696"/>
    <a:srgbClr val="C0504D"/>
    <a:srgbClr val="728F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405A1-4505-42E5-6DCA-1BD15A4E547A}" v="370" dt="2023-05-29T07:15:50.393"/>
    <p1510:client id="{094A3A11-093B-B34F-288C-7B48F01A1F64}" v="10" dt="2023-05-30T07:53:11.755"/>
    <p1510:client id="{204A9002-24F5-8A32-74CE-47717BCCDA41}" v="10" dt="2023-05-30T07:13:27.903"/>
    <p1510:client id="{2EDE4AD3-A68A-2335-BB8D-112E11614218}" v="397" dt="2023-05-30T06:28:46.363"/>
    <p1510:client id="{3A658BF3-7028-836F-E529-AD52ECDEC6E0}" v="17" dt="2023-05-30T15:23:02.016"/>
    <p1510:client id="{528C40C3-91FF-6C61-02D6-BCE139645E8D}" v="7" dt="2023-04-18T09:06:38.052"/>
    <p1510:client id="{5F75146E-8F1F-EDC0-B477-69177495B858}" v="19" dt="2023-05-30T17:33:18.982"/>
    <p1510:client id="{66404190-BA4D-2926-FF66-8AA2670D5515}" v="17" dt="2023-05-30T15:18:22.768"/>
    <p1510:client id="{7EFFCAA5-0634-BBA9-926C-D444746DECB1}" v="1004" dt="2023-05-30T07:23:54.924"/>
    <p1510:client id="{9C96EF5D-3795-6446-9571-03DAC7EA8FA4}" v="1" dt="2023-04-18T17:30:19.627"/>
    <p1510:client id="{C8C91FF5-C93B-21A3-E14D-4B4B915C6658}" v="482" dt="2023-04-18T09:00:53.318"/>
    <p1510:client id="{CF108CD5-73F0-3C3B-6AF7-7204A318EB54}" v="354" dt="2023-05-29T13:10:12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660"/>
  </p:normalViewPr>
  <p:slideViewPr>
    <p:cSldViewPr snapToGrid="0">
      <p:cViewPr varScale="1">
        <p:scale>
          <a:sx n="54" d="100"/>
          <a:sy n="54" d="100"/>
        </p:scale>
        <p:origin x="142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1EB6-CC68-4319-ADE8-1C2F9F690C68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E1D23-902B-4910-B37B-75ACC91E0A8D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11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D23-902B-4910-B37B-75ACC91E0A8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97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106655"/>
            <a:ext cx="9144000" cy="375134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o 168"/>
          <p:cNvGrpSpPr/>
          <p:nvPr/>
        </p:nvGrpSpPr>
        <p:grpSpPr>
          <a:xfrm>
            <a:off x="48007" y="3106655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127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" y="1068264"/>
            <a:ext cx="2285130" cy="16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1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10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15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792561" y="401513"/>
            <a:ext cx="2351439" cy="922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75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106655"/>
            <a:ext cx="9144000" cy="375134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o 168"/>
          <p:cNvGrpSpPr/>
          <p:nvPr/>
        </p:nvGrpSpPr>
        <p:grpSpPr>
          <a:xfrm>
            <a:off x="48007" y="3106655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127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" y="1068264"/>
            <a:ext cx="2285130" cy="16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1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80587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5017" y="6373763"/>
            <a:ext cx="9144000" cy="51162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131"/>
          <p:cNvGrpSpPr/>
          <p:nvPr/>
        </p:nvGrpSpPr>
        <p:grpSpPr>
          <a:xfrm>
            <a:off x="48007" y="625872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2" y="646921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88568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endParaRPr lang="it-IT"/>
          </a:p>
        </p:txBody>
      </p:sp>
      <p:sp>
        <p:nvSpPr>
          <p:cNvPr id="131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740352" y="188640"/>
            <a:ext cx="140364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505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084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631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04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2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80587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/>
        </p:nvSpPr>
        <p:spPr>
          <a:xfrm>
            <a:off x="5017" y="6373763"/>
            <a:ext cx="9144000" cy="51162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131"/>
          <p:cNvGrpSpPr/>
          <p:nvPr/>
        </p:nvGrpSpPr>
        <p:grpSpPr>
          <a:xfrm>
            <a:off x="48007" y="625872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2" y="646921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88568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endParaRPr lang="it-IT"/>
          </a:p>
        </p:txBody>
      </p:sp>
      <p:sp>
        <p:nvSpPr>
          <p:cNvPr id="131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740352" y="188640"/>
            <a:ext cx="140364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505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813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104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150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792561" y="401513"/>
            <a:ext cx="2351439" cy="922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75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08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63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04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8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8371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8371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DAF0F1-5BA6-4AD1-930D-A8F9D314B308}"/>
              </a:ext>
            </a:extLst>
          </p:cNvPr>
          <p:cNvSpPr txBox="1"/>
          <p:nvPr/>
        </p:nvSpPr>
        <p:spPr>
          <a:xfrm>
            <a:off x="745724" y="6338400"/>
            <a:ext cx="764367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POLIMI – 06/06/2023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4DFB28-DA17-4EAA-A221-C8E4DBE610DC}"/>
              </a:ext>
            </a:extLst>
          </p:cNvPr>
          <p:cNvSpPr txBox="1"/>
          <p:nvPr/>
        </p:nvSpPr>
        <p:spPr>
          <a:xfrm>
            <a:off x="3251963" y="4311038"/>
            <a:ext cx="565233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600" u="sng">
                <a:solidFill>
                  <a:schemeClr val="bg1"/>
                </a:solidFill>
                <a:cs typeface="Arial"/>
              </a:rPr>
              <a:t>TEAM 4</a:t>
            </a:r>
            <a:r>
              <a:rPr lang="en-US" sz="1600">
                <a:solidFill>
                  <a:schemeClr val="bg1"/>
                </a:solidFill>
                <a:cs typeface="Arial"/>
              </a:rPr>
              <a:t>:</a:t>
            </a: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BOUQUILLON Mylène, 10905159</a:t>
            </a:r>
            <a:endParaRPr lang="en-US">
              <a:solidFill>
                <a:schemeClr val="bg1"/>
              </a:solidFill>
            </a:endParaRP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DESIDE Guillaume, 10905967</a:t>
            </a: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MATERNE Sophie, 10872639</a:t>
            </a: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MEDRANO Estanislao, 10916969 </a:t>
            </a: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PESKIR Aleksa, 10877580</a:t>
            </a:r>
            <a:endParaRPr lang="en-US">
              <a:solidFill>
                <a:schemeClr val="bg1"/>
              </a:solidFill>
            </a:endParaRPr>
          </a:p>
          <a:p>
            <a:pPr algn="r"/>
            <a:r>
              <a:rPr lang="en-US" sz="1600">
                <a:solidFill>
                  <a:schemeClr val="bg1"/>
                </a:solidFill>
                <a:cs typeface="Arial"/>
              </a:rPr>
              <a:t>SCHNIRER Tobias, 10912716</a:t>
            </a:r>
          </a:p>
          <a:p>
            <a:pPr algn="r"/>
            <a:endParaRPr lang="en-US"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BEBFC9-64C5-78FC-8778-F77596DF9665}"/>
              </a:ext>
            </a:extLst>
          </p:cNvPr>
          <p:cNvSpPr txBox="1"/>
          <p:nvPr/>
        </p:nvSpPr>
        <p:spPr>
          <a:xfrm>
            <a:off x="2263698" y="74713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600" err="1">
              <a:latin typeface="Calibri Light" panose="020F0302020204030204" pitchFamily="34" charset="0"/>
            </a:endParaRPr>
          </a:p>
        </p:txBody>
      </p:sp>
      <p:pic>
        <p:nvPicPr>
          <p:cNvPr id="1026" name="Picture 2" descr="Gait analysis: How to do it and be a better runner">
            <a:extLst>
              <a:ext uri="{FF2B5EF4-FFF2-40B4-BE49-F238E27FC236}">
                <a16:creationId xmlns:a16="http://schemas.microsoft.com/office/drawing/2014/main" id="{34CBD33E-3856-61E9-D87A-72AC38767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" b="2288"/>
          <a:stretch/>
        </p:blipFill>
        <p:spPr bwMode="auto">
          <a:xfrm>
            <a:off x="6923906" y="270256"/>
            <a:ext cx="2113038" cy="24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6" descr="Immagine che contiene albero, aria aperta, cielo, erba&#10;&#10;Descrizione generata automaticamente">
            <a:extLst>
              <a:ext uri="{FF2B5EF4-FFF2-40B4-BE49-F238E27FC236}">
                <a16:creationId xmlns:a16="http://schemas.microsoft.com/office/drawing/2014/main" id="{A8A1C0F7-0E07-8A98-FD42-B86776FB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82" y="-18253"/>
            <a:ext cx="9163050" cy="3114675"/>
          </a:xfrm>
          <a:prstGeom prst="rect">
            <a:avLst/>
          </a:prstGeom>
        </p:spPr>
      </p:pic>
      <p:pic>
        <p:nvPicPr>
          <p:cNvPr id="7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829E8C1E-9290-D71F-503B-DC6596ADD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93" y="124622"/>
            <a:ext cx="2152650" cy="1609725"/>
          </a:xfrm>
          <a:prstGeom prst="rect">
            <a:avLst/>
          </a:prstGeom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DBC82EFD-42E9-995F-5F13-3BF56160F092}"/>
              </a:ext>
            </a:extLst>
          </p:cNvPr>
          <p:cNvSpPr txBox="1"/>
          <p:nvPr/>
        </p:nvSpPr>
        <p:spPr>
          <a:xfrm>
            <a:off x="79899" y="3355760"/>
            <a:ext cx="897532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chemeClr val="bg1"/>
                </a:solidFill>
              </a:rPr>
              <a:t>Electrogoniometer</a:t>
            </a:r>
            <a:r>
              <a:rPr lang="en-US" sz="2800" b="1">
                <a:solidFill>
                  <a:schemeClr val="bg1"/>
                </a:solidFill>
              </a:rPr>
              <a:t> for gait analysis</a:t>
            </a:r>
            <a:endParaRPr lang="en-US" sz="28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it-IT" sz="2800" b="1" i="1" err="1">
                <a:solidFill>
                  <a:schemeClr val="bg1"/>
                </a:solidFill>
                <a:latin typeface="Calibri Light"/>
                <a:cs typeface="Calibri Light"/>
              </a:rPr>
              <a:t>Potentiometer</a:t>
            </a:r>
            <a:endParaRPr lang="it-IT" err="1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9B65D6-9261-6B23-267E-BA075C5F613E}"/>
              </a:ext>
            </a:extLst>
          </p:cNvPr>
          <p:cNvSpPr txBox="1"/>
          <p:nvPr/>
        </p:nvSpPr>
        <p:spPr>
          <a:xfrm>
            <a:off x="331522" y="4572869"/>
            <a:ext cx="565233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cs typeface="Arial"/>
              </a:rPr>
              <a:t>Technologies for sensors </a:t>
            </a:r>
          </a:p>
          <a:p>
            <a:r>
              <a:rPr lang="en-US" sz="1600" i="1" dirty="0">
                <a:solidFill>
                  <a:schemeClr val="bg1"/>
                </a:solidFill>
                <a:cs typeface="Arial"/>
              </a:rPr>
              <a:t>and clinical instrumentations</a:t>
            </a:r>
          </a:p>
          <a:p>
            <a:r>
              <a:rPr lang="en-US" sz="1600" dirty="0">
                <a:solidFill>
                  <a:schemeClr val="bg1"/>
                </a:solidFill>
                <a:cs typeface="Arial"/>
              </a:rPr>
              <a:t>ALIVERTI C.</a:t>
            </a:r>
          </a:p>
          <a:p>
            <a:r>
              <a:rPr lang="en-US" sz="1600" dirty="0">
                <a:solidFill>
                  <a:schemeClr val="bg1"/>
                </a:solidFill>
                <a:cs typeface="Arial"/>
              </a:rPr>
              <a:t>PAGANELLI C.</a:t>
            </a:r>
            <a:endParaRPr 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cs typeface="Arial"/>
              </a:rPr>
              <a:t>ANGELUCCI A.</a:t>
            </a:r>
          </a:p>
        </p:txBody>
      </p:sp>
    </p:spTree>
    <p:extLst>
      <p:ext uri="{BB962C8B-B14F-4D97-AF65-F5344CB8AC3E}">
        <p14:creationId xmlns:p14="http://schemas.microsoft.com/office/powerpoint/2010/main" val="289194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REFERENCES</a:t>
            </a:r>
            <a:endParaRPr lang="it-IT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872CF4-9A2A-9DD8-98CB-A7BBA020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5" y="1244998"/>
            <a:ext cx="7969781" cy="437807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A2B71B-7476-AD1A-B845-0AF175CE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10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INTRODUCTION – </a:t>
            </a:r>
            <a:r>
              <a:rPr lang="it-IT" err="1">
                <a:latin typeface="+mn-lt"/>
              </a:rPr>
              <a:t>Gait</a:t>
            </a:r>
            <a:r>
              <a:rPr lang="it-IT">
                <a:latin typeface="+mn-lt"/>
              </a:rPr>
              <a:t> </a:t>
            </a:r>
            <a:r>
              <a:rPr lang="it-IT" err="1">
                <a:latin typeface="+mn-lt"/>
              </a:rPr>
              <a:t>analysis</a:t>
            </a:r>
            <a:endParaRPr lang="it-IT" err="1"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E7DAE72-5050-B50D-1572-2E7087EF6090}"/>
              </a:ext>
            </a:extLst>
          </p:cNvPr>
          <p:cNvSpPr/>
          <p:nvPr/>
        </p:nvSpPr>
        <p:spPr>
          <a:xfrm>
            <a:off x="858282" y="4897491"/>
            <a:ext cx="3470597" cy="10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800" b="1" dirty="0">
                <a:latin typeface="Calibri Light"/>
                <a:cs typeface="Calibri Light"/>
              </a:rPr>
              <a:t>Potentiometer </a:t>
            </a:r>
            <a:endParaRPr lang="it-IT" b="1" dirty="0">
              <a:latin typeface="Calibri Light"/>
              <a:cs typeface="Calibri Light"/>
            </a:endParaRPr>
          </a:p>
          <a:p>
            <a:pPr algn="ctr"/>
            <a:r>
              <a:rPr lang="it-IT" sz="1800" dirty="0">
                <a:latin typeface="Calibri Light"/>
                <a:cs typeface="Calibri Light"/>
              </a:rPr>
              <a:t>(small size, long life span, ease of use, </a:t>
            </a:r>
            <a:r>
              <a:rPr lang="it-IT" sz="1800" strike="sngStrike" dirty="0">
                <a:latin typeface="Calibri Light"/>
                <a:cs typeface="Calibri Light"/>
              </a:rPr>
              <a:t>clothing interferences</a:t>
            </a:r>
            <a:r>
              <a:rPr lang="it-IT" sz="1800" dirty="0">
                <a:latin typeface="Calibri Light"/>
                <a:cs typeface="Calibri Light"/>
              </a:rPr>
              <a:t>)</a:t>
            </a:r>
            <a:endParaRPr lang="it-IT" b="1" dirty="0">
              <a:latin typeface="Calibri Light"/>
              <a:cs typeface="Calibri Light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77A02B3-1538-FA68-F127-8A780941BA41}"/>
              </a:ext>
            </a:extLst>
          </p:cNvPr>
          <p:cNvSpPr/>
          <p:nvPr/>
        </p:nvSpPr>
        <p:spPr>
          <a:xfrm>
            <a:off x="4783797" y="4897490"/>
            <a:ext cx="3588164" cy="10478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>
                <a:latin typeface="Calibri Light"/>
                <a:cs typeface="Calibri"/>
              </a:rPr>
              <a:t>Arduino </a:t>
            </a:r>
            <a:r>
              <a:rPr lang="it-IT" b="1" err="1">
                <a:latin typeface="Calibri Light"/>
                <a:cs typeface="Calibri"/>
              </a:rPr>
              <a:t>microcontroller</a:t>
            </a:r>
            <a:endParaRPr lang="it-IT">
              <a:latin typeface="Calibri Light"/>
              <a:cs typeface="Calibri"/>
            </a:endParaRPr>
          </a:p>
          <a:p>
            <a:pPr algn="ctr"/>
            <a:r>
              <a:rPr lang="it-IT">
                <a:latin typeface="Calibri Light"/>
                <a:cs typeface="Calibri"/>
              </a:rPr>
              <a:t>(compact size, </a:t>
            </a:r>
            <a:r>
              <a:rPr lang="it-IT" err="1">
                <a:latin typeface="Calibri Light"/>
                <a:cs typeface="Calibri"/>
              </a:rPr>
              <a:t>robust</a:t>
            </a:r>
            <a:r>
              <a:rPr lang="it-IT">
                <a:latin typeface="Calibri Light"/>
                <a:cs typeface="Calibri"/>
              </a:rPr>
              <a:t>, </a:t>
            </a:r>
            <a:r>
              <a:rPr lang="it-IT" err="1">
                <a:latin typeface="Calibri Light"/>
                <a:cs typeface="Calibri"/>
              </a:rPr>
              <a:t>extensive</a:t>
            </a:r>
            <a:r>
              <a:rPr lang="it-IT">
                <a:latin typeface="Calibri Light"/>
                <a:cs typeface="Calibri"/>
              </a:rPr>
              <a:t> community support)</a:t>
            </a:r>
            <a:endParaRPr lang="it-IT">
              <a:latin typeface="Montserrat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4364173-7C49-06FE-C8B5-74AA6D0D86B9}"/>
              </a:ext>
            </a:extLst>
          </p:cNvPr>
          <p:cNvSpPr/>
          <p:nvPr/>
        </p:nvSpPr>
        <p:spPr>
          <a:xfrm>
            <a:off x="3365747" y="1162625"/>
            <a:ext cx="2412507" cy="9955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latin typeface="Calibri Light"/>
                <a:cs typeface="Calibri"/>
              </a:rPr>
              <a:t>Angular variations</a:t>
            </a:r>
            <a:r>
              <a:rPr lang="it-IT" dirty="0">
                <a:latin typeface="Calibri Light"/>
                <a:cs typeface="Calibri"/>
              </a:rPr>
              <a:t> of the body joints (hip, </a:t>
            </a:r>
            <a:r>
              <a:rPr lang="it-IT" b="1" dirty="0">
                <a:latin typeface="Calibri Light"/>
                <a:cs typeface="Calibri"/>
              </a:rPr>
              <a:t>knee</a:t>
            </a:r>
            <a:r>
              <a:rPr lang="it-IT" dirty="0">
                <a:latin typeface="Calibri Light"/>
                <a:cs typeface="Calibri"/>
              </a:rPr>
              <a:t>, ankle)</a:t>
            </a:r>
            <a:endParaRPr lang="it-IT" dirty="0">
              <a:latin typeface="Calibri Light"/>
              <a:cs typeface="Calibri Ligh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61232BD-5F51-66F3-06AF-4BABC005C16F}"/>
              </a:ext>
            </a:extLst>
          </p:cNvPr>
          <p:cNvSpPr/>
          <p:nvPr/>
        </p:nvSpPr>
        <p:spPr>
          <a:xfrm>
            <a:off x="291156" y="2579341"/>
            <a:ext cx="2935021" cy="125682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err="1">
                <a:latin typeface="Calibri Light"/>
                <a:cs typeface="Calibri"/>
              </a:rPr>
              <a:t>Continuous</a:t>
            </a:r>
            <a:r>
              <a:rPr lang="it-IT" b="1">
                <a:latin typeface="Calibri Light"/>
                <a:cs typeface="Calibri"/>
              </a:rPr>
              <a:t> monitoring </a:t>
            </a:r>
            <a:endParaRPr lang="it-IT">
              <a:latin typeface="Calibri Light"/>
              <a:cs typeface="Calibri"/>
            </a:endParaRPr>
          </a:p>
          <a:p>
            <a:pPr algn="ctr"/>
            <a:r>
              <a:rPr lang="it-IT" b="1" err="1">
                <a:latin typeface="Calibri Light"/>
                <a:cs typeface="Calibri"/>
              </a:rPr>
              <a:t>Daily</a:t>
            </a:r>
            <a:r>
              <a:rPr lang="it-IT" b="1">
                <a:latin typeface="Calibri Light"/>
                <a:cs typeface="Calibri"/>
              </a:rPr>
              <a:t> activities</a:t>
            </a:r>
            <a:endParaRPr lang="it-IT">
              <a:latin typeface="Calibri Light"/>
              <a:cs typeface="Calibri"/>
            </a:endParaRPr>
          </a:p>
          <a:p>
            <a:pPr algn="ctr"/>
            <a:r>
              <a:rPr lang="it-IT">
                <a:latin typeface="Calibri Light"/>
                <a:cs typeface="Calibri"/>
              </a:rPr>
              <a:t>→ </a:t>
            </a:r>
            <a:r>
              <a:rPr lang="it-IT" err="1">
                <a:latin typeface="Calibri Light"/>
                <a:cs typeface="Calibri"/>
              </a:rPr>
              <a:t>Functionnal</a:t>
            </a:r>
            <a:r>
              <a:rPr lang="it-IT">
                <a:latin typeface="Calibri Light"/>
                <a:cs typeface="Calibri"/>
              </a:rPr>
              <a:t> status of the </a:t>
            </a:r>
            <a:r>
              <a:rPr lang="it-IT" err="1">
                <a:latin typeface="Calibri Light"/>
                <a:cs typeface="Calibri"/>
              </a:rPr>
              <a:t>patient</a:t>
            </a:r>
            <a:endParaRPr lang="it-IT">
              <a:latin typeface="Calibri Light"/>
              <a:cs typeface="Calibri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E2B7E04-732F-6AC6-C999-0960E0083347}"/>
              </a:ext>
            </a:extLst>
          </p:cNvPr>
          <p:cNvSpPr/>
          <p:nvPr/>
        </p:nvSpPr>
        <p:spPr>
          <a:xfrm>
            <a:off x="6078507" y="2383398"/>
            <a:ext cx="2791330" cy="20928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latin typeface="Calibri Light"/>
                <a:cs typeface="Calibri"/>
              </a:rPr>
              <a:t>Joint limitations</a:t>
            </a:r>
            <a:r>
              <a:rPr lang="it-IT" dirty="0">
                <a:latin typeface="Calibri Light"/>
                <a:cs typeface="Calibri"/>
              </a:rPr>
              <a:t>, individual therapeutic needs, tailored rehabilitation plans, athletes performances, feedback for prosthetic control systems, ...</a:t>
            </a:r>
          </a:p>
        </p:txBody>
      </p:sp>
      <p:pic>
        <p:nvPicPr>
          <p:cNvPr id="17" name="Immagine 17">
            <a:extLst>
              <a:ext uri="{FF2B5EF4-FFF2-40B4-BE49-F238E27FC236}">
                <a16:creationId xmlns:a16="http://schemas.microsoft.com/office/drawing/2014/main" id="{D2E90AF7-ACFB-DDFC-FEC9-F58B9E67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188" y="2643867"/>
            <a:ext cx="1047750" cy="10477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E7CA71-30CB-E766-41BA-8AF89D172B11}"/>
              </a:ext>
            </a:extLst>
          </p:cNvPr>
          <p:cNvSpPr txBox="1"/>
          <p:nvPr/>
        </p:nvSpPr>
        <p:spPr>
          <a:xfrm>
            <a:off x="3358676" y="3852148"/>
            <a:ext cx="243083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err="1">
                <a:solidFill>
                  <a:schemeClr val="accent1"/>
                </a:solidFill>
                <a:latin typeface="Calibri Light"/>
                <a:cs typeface="Calibri Light"/>
              </a:rPr>
              <a:t>Electrogoniometer</a:t>
            </a:r>
            <a:r>
              <a:rPr lang="en-US" sz="2000" b="1" i="1">
                <a:solidFill>
                  <a:schemeClr val="accent1"/>
                </a:solidFill>
                <a:latin typeface="Calibri Light"/>
                <a:cs typeface="Calibri Light"/>
              </a:rPr>
              <a:t> for gait analysis</a:t>
            </a:r>
            <a:endParaRPr lang="it-IT" i="1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AB6F41-98E2-4B5B-CFF4-48E81F6B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19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INTRODUCTION – </a:t>
            </a:r>
            <a:r>
              <a:rPr lang="it-IT" err="1">
                <a:latin typeface="+mn-lt"/>
              </a:rPr>
              <a:t>Phases</a:t>
            </a:r>
            <a:r>
              <a:rPr lang="it-IT">
                <a:latin typeface="+mn-lt"/>
              </a:rPr>
              <a:t> of the </a:t>
            </a:r>
            <a:r>
              <a:rPr lang="it-IT" err="1">
                <a:latin typeface="+mn-lt"/>
              </a:rPr>
              <a:t>walk</a:t>
            </a:r>
            <a:endParaRPr lang="it-IT" err="1"/>
          </a:p>
        </p:txBody>
      </p:sp>
      <p:pic>
        <p:nvPicPr>
          <p:cNvPr id="3" name="Immagine 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EDDC02B0-9593-9DAA-BAF9-0052FD37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068184"/>
            <a:ext cx="5682342" cy="2579320"/>
          </a:xfrm>
          <a:prstGeom prst="rect">
            <a:avLst/>
          </a:prstGeom>
        </p:spPr>
      </p:pic>
      <p:pic>
        <p:nvPicPr>
          <p:cNvPr id="5" name="Immagine 5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F834FBA6-6983-1981-104C-95B7E0CB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31" y="3838498"/>
            <a:ext cx="5956662" cy="247284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063FCE-2AC5-009D-96D3-B5EE3EBE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57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HARDWARE - Components</a:t>
            </a:r>
            <a:endParaRPr lang="it-IT" err="1"/>
          </a:p>
        </p:txBody>
      </p:sp>
      <p:pic>
        <p:nvPicPr>
          <p:cNvPr id="3" name="Immagine 4" descr="Immagine che contiene oggetti in metallo, cerniera&#10;&#10;Descrizione generata automaticamente">
            <a:extLst>
              <a:ext uri="{FF2B5EF4-FFF2-40B4-BE49-F238E27FC236}">
                <a16:creationId xmlns:a16="http://schemas.microsoft.com/office/drawing/2014/main" id="{466BD42A-04D2-5952-48A4-D882F2C1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36" y="1443928"/>
            <a:ext cx="2454564" cy="220368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1CA192-6B43-49DF-176D-0B16D8020BBF}"/>
              </a:ext>
            </a:extLst>
          </p:cNvPr>
          <p:cNvSpPr txBox="1"/>
          <p:nvPr/>
        </p:nvSpPr>
        <p:spPr>
          <a:xfrm>
            <a:off x="1965192" y="1018965"/>
            <a:ext cx="1426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latin typeface="Calibri Light"/>
                <a:cs typeface="Calibri Light"/>
              </a:rPr>
              <a:t>3D structure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2CE186-A39A-ADA4-FBF3-38CEAA9CD502}"/>
              </a:ext>
            </a:extLst>
          </p:cNvPr>
          <p:cNvSpPr txBox="1"/>
          <p:nvPr/>
        </p:nvSpPr>
        <p:spPr>
          <a:xfrm>
            <a:off x="4464795" y="982230"/>
            <a:ext cx="33317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latin typeface="Calibri Light"/>
                <a:cs typeface="Calibri Light"/>
              </a:rPr>
              <a:t>Arduino </a:t>
            </a:r>
            <a:r>
              <a:rPr lang="it-IT" b="1" err="1">
                <a:latin typeface="Calibri Light"/>
                <a:cs typeface="Calibri Light"/>
              </a:rPr>
              <a:t>microcontroller</a:t>
            </a:r>
            <a:r>
              <a:rPr lang="it-IT" b="1">
                <a:latin typeface="Calibri Light"/>
                <a:cs typeface="Calibri Light"/>
              </a:rPr>
              <a:t> board </a:t>
            </a:r>
            <a:endParaRPr lang="it-IT" b="1"/>
          </a:p>
        </p:txBody>
      </p:sp>
      <p:pic>
        <p:nvPicPr>
          <p:cNvPr id="9" name="Immagine 9" descr="Immagine che contiene elettronica, circuito&#10;&#10;Descrizione generata automaticamente">
            <a:extLst>
              <a:ext uri="{FF2B5EF4-FFF2-40B4-BE49-F238E27FC236}">
                <a16:creationId xmlns:a16="http://schemas.microsoft.com/office/drawing/2014/main" id="{CA32AC98-9F1C-27D0-2590-D0311AAC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45" y="1388297"/>
            <a:ext cx="2454564" cy="21186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E690D6-1E3E-E982-B376-B001E5EE81C6}"/>
              </a:ext>
            </a:extLst>
          </p:cNvPr>
          <p:cNvSpPr txBox="1"/>
          <p:nvPr/>
        </p:nvSpPr>
        <p:spPr>
          <a:xfrm>
            <a:off x="1705431" y="3695413"/>
            <a:ext cx="19577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>
                <a:latin typeface="Calibri Light"/>
                <a:cs typeface="Calibri Light"/>
              </a:rPr>
              <a:t>Potentiometer</a:t>
            </a:r>
            <a:endParaRPr lang="it-IT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6AEC75-AAF8-3842-1412-BD9B559F26F4}"/>
              </a:ext>
            </a:extLst>
          </p:cNvPr>
          <p:cNvSpPr txBox="1"/>
          <p:nvPr/>
        </p:nvSpPr>
        <p:spPr>
          <a:xfrm>
            <a:off x="5157522" y="3695413"/>
            <a:ext cx="19577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latin typeface="Calibri Light"/>
                <a:cs typeface="Calibri Light"/>
              </a:rPr>
              <a:t>Bluetooth </a:t>
            </a:r>
            <a:r>
              <a:rPr lang="it-IT" b="1" err="1">
                <a:latin typeface="Calibri Light"/>
                <a:cs typeface="Calibri Light"/>
              </a:rPr>
              <a:t>module</a:t>
            </a:r>
            <a:endParaRPr lang="it-IT" b="1"/>
          </a:p>
        </p:txBody>
      </p:sp>
      <p:pic>
        <p:nvPicPr>
          <p:cNvPr id="13" name="Immagine 13" descr="Immagine che contiene testo, elettronica, circuito&#10;&#10;Descrizione generata automaticamente">
            <a:extLst>
              <a:ext uri="{FF2B5EF4-FFF2-40B4-BE49-F238E27FC236}">
                <a16:creationId xmlns:a16="http://schemas.microsoft.com/office/drawing/2014/main" id="{9773FFF8-D0FC-BCFC-F919-CB89B51EC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901" y="4056464"/>
            <a:ext cx="2165928" cy="21856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3A5EDA-9E29-594B-DB4F-269976BD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4</a:t>
            </a:fld>
            <a:endParaRPr lang="it-IT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9E6A7D-375A-70F2-B292-36B4F06A5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4" t="4502" r="6364" b="14322"/>
          <a:stretch/>
        </p:blipFill>
        <p:spPr>
          <a:xfrm>
            <a:off x="1699646" y="4139113"/>
            <a:ext cx="1957793" cy="18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HARDWARE - Connections</a:t>
            </a:r>
            <a:endParaRPr lang="it-IT"/>
          </a:p>
        </p:txBody>
      </p:sp>
      <p:graphicFrame>
        <p:nvGraphicFramePr>
          <p:cNvPr id="11" name="Tabella 11">
            <a:extLst>
              <a:ext uri="{FF2B5EF4-FFF2-40B4-BE49-F238E27FC236}">
                <a16:creationId xmlns:a16="http://schemas.microsoft.com/office/drawing/2014/main" id="{64DB7D1E-AB6A-FAE6-B725-834F0493A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187964"/>
              </p:ext>
            </p:extLst>
          </p:nvPr>
        </p:nvGraphicFramePr>
        <p:xfrm>
          <a:off x="2011679" y="2501900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897271969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966334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Arduino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Bluetooth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62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TX (= TXD)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7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RX (= RXD)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5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VCC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13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27750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3B5911-49B7-44B6-CBE9-ABF970AD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5</a:t>
            </a:fld>
            <a:endParaRPr lang="it-IT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943115-1194-6265-7AAA-E28028372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7" r="5847"/>
          <a:stretch/>
        </p:blipFill>
        <p:spPr>
          <a:xfrm>
            <a:off x="4482944" y="4972872"/>
            <a:ext cx="4263230" cy="1378992"/>
          </a:xfrm>
          <a:prstGeom prst="rect">
            <a:avLst/>
          </a:prstGeom>
        </p:spPr>
      </p:pic>
      <p:pic>
        <p:nvPicPr>
          <p:cNvPr id="9" name="Immagine 11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AF4ABE1-8025-D0BF-BD28-60B9F8F5C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/>
          <a:stretch/>
        </p:blipFill>
        <p:spPr>
          <a:xfrm>
            <a:off x="194863" y="4450036"/>
            <a:ext cx="3633633" cy="1901828"/>
          </a:xfrm>
          <a:prstGeom prst="rect">
            <a:avLst/>
          </a:prstGeom>
        </p:spPr>
      </p:pic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583577FC-EDA2-E601-6739-F8C473354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3495"/>
              </p:ext>
            </p:extLst>
          </p:nvPr>
        </p:nvGraphicFramePr>
        <p:xfrm>
          <a:off x="1523999" y="92460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275931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13469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it-IT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Arduino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Potentiometer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1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Signal output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91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Voltage supply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1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GND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201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10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HARDWARE – Printed Circuit Board</a:t>
            </a:r>
            <a:endParaRPr lang="it-IT" err="1"/>
          </a:p>
        </p:txBody>
      </p:sp>
      <p:pic>
        <p:nvPicPr>
          <p:cNvPr id="5" name="Immagine 5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0D12C20-9FEA-121C-4F15-4B199284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" y="809843"/>
            <a:ext cx="1861788" cy="550061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54964B-EE36-DBFB-1BA5-34F1A67A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6</a:t>
            </a:fld>
            <a:endParaRPr lang="it-IT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9F53DA-2B2F-4250-86EC-EA72CE97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85" y="1678994"/>
            <a:ext cx="6569384" cy="37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3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HARDWARE – </a:t>
            </a:r>
            <a:r>
              <a:rPr lang="it-IT" err="1">
                <a:latin typeface="+mn-lt"/>
              </a:rPr>
              <a:t>Fritzing</a:t>
            </a:r>
            <a:r>
              <a:rPr lang="it-IT">
                <a:latin typeface="+mn-lt"/>
              </a:rPr>
              <a:t> </a:t>
            </a:r>
            <a:endParaRPr lang="it-IT">
              <a:latin typeface="Montserrat"/>
            </a:endParaRPr>
          </a:p>
        </p:txBody>
      </p:sp>
      <p:pic>
        <p:nvPicPr>
          <p:cNvPr id="3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6F03EB5-9096-DA27-6FE8-7B130AEB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16" y="869095"/>
            <a:ext cx="4697552" cy="544435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BABA53-BEB2-54DD-6C11-14FF34C2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83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HARDWARE – Assembly</a:t>
            </a:r>
            <a:endParaRPr lang="it-IT">
              <a:latin typeface="Montserrat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62E244D-F34A-69C9-5559-C26043A9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77" y="970114"/>
            <a:ext cx="3347429" cy="3004378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F5EC1254-5CFD-171D-8C7E-5D0EE775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80" y="3977155"/>
            <a:ext cx="3347429" cy="2226952"/>
          </a:xfrm>
          <a:prstGeom prst="rect">
            <a:avLst/>
          </a:prstGeom>
        </p:spPr>
      </p:pic>
      <p:pic>
        <p:nvPicPr>
          <p:cNvPr id="5" name="Immagine 5" descr="Immagine che contiene elettronica, connettore&#10;&#10;Descrizione generata automaticamente">
            <a:extLst>
              <a:ext uri="{FF2B5EF4-FFF2-40B4-BE49-F238E27FC236}">
                <a16:creationId xmlns:a16="http://schemas.microsoft.com/office/drawing/2014/main" id="{109E8931-3318-CE37-0921-A42AAFE1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9" y="1302617"/>
            <a:ext cx="3347429" cy="2510571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EE772774-0671-6387-A48C-15B36A7AC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479" y="3778502"/>
            <a:ext cx="3347429" cy="218115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18660C-A7A8-7BD9-49A8-AA20926D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85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8471080-1597-4D55-AA04-A7BBCF1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51" y="1941783"/>
            <a:ext cx="8581043" cy="4022673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chemeClr val="tx1"/>
                </a:solidFill>
              </a:rPr>
              <a:t>THANK YOU</a:t>
            </a:r>
            <a:br>
              <a:rPr lang="it-IT">
                <a:solidFill>
                  <a:schemeClr val="tx1"/>
                </a:solidFill>
              </a:rPr>
            </a:br>
            <a:br>
              <a:rPr lang="it-IT">
                <a:solidFill>
                  <a:schemeClr val="tx1"/>
                </a:solidFill>
              </a:rPr>
            </a:br>
            <a:r>
              <a:rPr lang="it-IT" b="0" i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Any</a:t>
            </a:r>
            <a:r>
              <a:rPr lang="it-IT" b="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it-IT" b="0" i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</a:t>
            </a:r>
            <a:r>
              <a:rPr lang="it-IT" b="0" i="1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br>
              <a:rPr lang="it-IT" b="0" i="1"/>
            </a:br>
            <a:endParaRPr lang="it-IT">
              <a:solidFill>
                <a:schemeClr val="tx1"/>
              </a:solidFill>
            </a:endParaRP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14435304-A15A-CCA9-8D37-0495A66D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22" y="3094660"/>
            <a:ext cx="1403827" cy="13937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9E2518-B7AD-3BBD-E51C-2277267E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913E3-74D9-41D1-89F9-5F25802C1FA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351662"/>
      </p:ext>
    </p:extLst>
  </p:cSld>
  <p:clrMapOvr>
    <a:masterClrMapping/>
  </p:clrMapOvr>
</p:sld>
</file>

<file path=ppt/theme/theme1.xml><?xml version="1.0" encoding="utf-8"?>
<a:theme xmlns:a="http://schemas.openxmlformats.org/drawingml/2006/main" name="b3polim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Montserra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latin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plementation_presentation_ Team12" id="{B8E60DC2-C590-B040-A514-18470C80E2CD}" vid="{D09C4D96-F1EA-A440-AAD7-268A2B5B587F}"/>
    </a:ext>
  </a:extLst>
</a:theme>
</file>

<file path=ppt/theme/theme2.xml><?xml version="1.0" encoding="utf-8"?>
<a:theme xmlns:a="http://schemas.openxmlformats.org/drawingml/2006/main" name="b3polim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latin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3polimi" id="{CEC2393D-C6B9-4A3B-A476-3ACA44B0F9C9}" vid="{576848BC-7EA6-4FD6-BACC-4B661D1919C5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209</Words>
  <Application>Microsoft Office PowerPoint</Application>
  <PresentationFormat>Affichage à l'écran (4:3)</PresentationFormat>
  <Paragraphs>66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Wingdings</vt:lpstr>
      <vt:lpstr>b3polimi</vt:lpstr>
      <vt:lpstr>b3polimi</vt:lpstr>
      <vt:lpstr>Présentation PowerPoint</vt:lpstr>
      <vt:lpstr>INTRODUCTION – Gait analysis</vt:lpstr>
      <vt:lpstr>INTRODUCTION – Phases of the walk</vt:lpstr>
      <vt:lpstr>HARDWARE - Components</vt:lpstr>
      <vt:lpstr>HARDWARE - Connections</vt:lpstr>
      <vt:lpstr>HARDWARE – Printed Circuit Board</vt:lpstr>
      <vt:lpstr>HARDWARE – Fritzing </vt:lpstr>
      <vt:lpstr>HARDWARE – Assembly</vt:lpstr>
      <vt:lpstr>THANK YOU  Any questions?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Stefania</dc:creator>
  <cp:lastModifiedBy>Sophie Véronique C Materne</cp:lastModifiedBy>
  <cp:revision>11</cp:revision>
  <dcterms:created xsi:type="dcterms:W3CDTF">2017-08-09T15:12:41Z</dcterms:created>
  <dcterms:modified xsi:type="dcterms:W3CDTF">2023-06-06T08:52:24Z</dcterms:modified>
</cp:coreProperties>
</file>